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1A2744"/>
                </a:solidFill>
                <a:latin typeface="Calibri"/>
              </a:defRPr>
            </a:pPr>
            <a:r>
              <a:rPr sz="1000" b="0" i="0" u="none" strike="noStrike">
                <a:solidFill>
                  <a:srgbClr val="1A2744"/>
                </a:solidFill>
                <a:latin typeface="Calibri"/>
              </a:rPr>
              <a:t>EBITDA Margin Expansion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EBITDA Margin %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1A2744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2025E</c:v>
                  </c:pt>
                  <c:pt idx="1">
                    <c:v>2026E</c:v>
                  </c:pt>
                  <c:pt idx="2">
                    <c:v>2027E</c:v>
                  </c:pt>
                  <c:pt idx="3">
                    <c:v>2028E</c:v>
                  </c:pt>
                  <c:pt idx="4">
                    <c:v>2029E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</c:v>
                </c:pt>
                <c:pt idx="1">
                  <c:v>16.5</c:v>
                </c:pt>
                <c:pt idx="2">
                  <c:v>17.5</c:v>
                </c:pt>
                <c:pt idx="3">
                  <c:v>18</c:v>
                </c:pt>
                <c:pt idx="4">
                  <c:v>19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1A2744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4748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0"/>
          <c:min val="14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8288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36576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45720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4864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4008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82296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0" y="0"/>
            <a:ext cx="9144000" cy="457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0" y="914400"/>
            <a:ext cx="9144000" cy="457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0" y="1828800"/>
            <a:ext cx="9144000" cy="457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0" y="2743200"/>
            <a:ext cx="9144000" cy="457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0" y="3657600"/>
            <a:ext cx="9144000" cy="457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0" y="4572000"/>
            <a:ext cx="9144000" cy="457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3B82F6">
              <a:alpha val="10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40080" y="1280160"/>
            <a:ext cx="54864" cy="2560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0" name="Text 18"/>
          <p:cNvSpPr/>
          <p:nvPr/>
        </p:nvSpPr>
        <p:spPr>
          <a:xfrm>
            <a:off x="1005840" y="128016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2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ABHIRAM CHAGANTI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1005840" y="192024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 Strategy Portfolio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005840" y="251460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Rutgers Business School  |  Finance, PPE Concentration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470916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 •  M&amp;A  •  Equity Research  •  LBO  •  Software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OVERVIEW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presents a cross-section of financial modeling and analysis work spanning valuation, M&amp;A, equity research, and leveraged buyouts. Projects cover defense (Boeing, ISSC, Ducommun) and technology (Snowflake) I hope to reflect my focus on sectors where capital allocation, government policy, and innovation intersect.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1536192" cy="21945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2468880"/>
            <a:ext cx="1536192" cy="4572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26974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49808" y="3154680"/>
            <a:ext cx="1316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ISSC Valuation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749808" y="3520440"/>
            <a:ext cx="13167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 &amp; Trading Comps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Implied 24–27% upside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313432" y="2468880"/>
            <a:ext cx="1536192" cy="21945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313432" y="2468880"/>
            <a:ext cx="1536192" cy="4572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0592" y="269748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423160" y="3154680"/>
            <a:ext cx="1316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Boeing–ISSC M&amp;A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2423160" y="3520440"/>
            <a:ext cx="13167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merger model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2.9% immediate accretion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3986784" y="2468880"/>
            <a:ext cx="1536192" cy="21945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3986784" y="2468880"/>
            <a:ext cx="1536192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944" y="2697480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096512" y="3154680"/>
            <a:ext cx="1316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Snowflake Research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096512" y="3520440"/>
            <a:ext cx="13167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research, SELL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57% downside via DCF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5660136" y="2468880"/>
            <a:ext cx="1536192" cy="21945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5660136" y="2468880"/>
            <a:ext cx="1536192" cy="4572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7296" y="2697480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769864" y="3154680"/>
            <a:ext cx="1316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Ducommun LBO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5769864" y="3520440"/>
            <a:ext cx="13167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/ debt structure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sweep &amp; returns</a:t>
            </a:r>
            <a:endParaRPr lang="en-US" sz="1000" dirty="0"/>
          </a:p>
        </p:txBody>
      </p:sp>
      <p:sp>
        <p:nvSpPr>
          <p:cNvPr id="25" name="Shape 19"/>
          <p:cNvSpPr/>
          <p:nvPr/>
        </p:nvSpPr>
        <p:spPr>
          <a:xfrm>
            <a:off x="7333488" y="2468880"/>
            <a:ext cx="1536192" cy="21945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7333488" y="2468880"/>
            <a:ext cx="1536192" cy="4572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0648" y="2697480"/>
            <a:ext cx="320040" cy="32004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443216" y="3154680"/>
            <a:ext cx="1316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Comps</a:t>
            </a:r>
            <a:endParaRPr lang="en-US" sz="1200" dirty="0"/>
          </a:p>
        </p:txBody>
      </p:sp>
      <p:sp>
        <p:nvSpPr>
          <p:cNvPr id="29" name="Text 22"/>
          <p:cNvSpPr/>
          <p:nvPr/>
        </p:nvSpPr>
        <p:spPr>
          <a:xfrm>
            <a:off x="7443216" y="3520440"/>
            <a:ext cx="13167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fair value engine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+ Streamlit MVP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ISSC VALUATION — DCF &amp; TRADING COMPS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Discounted Cash Flow</a:t>
            </a:r>
            <a:endParaRPr lang="en-US" sz="1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463040"/>
          <a:ext cx="384048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463040"/>
              </a:tblGrid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Terminal Growth Rate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PV of FCFs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$86M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PV of Terminal 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$413M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$499M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 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$477M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Implied Share Price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$26.90 (24% upside)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37033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Sensitivity: WACC vs Terminal Growth</a:t>
            </a:r>
            <a:endParaRPr lang="en-US" sz="1100" dirty="0"/>
          </a:p>
        </p:txBody>
      </p:sp>
      <p:graphicFrame>
        <p:nvGraphicFramePr>
          <p:cNvPr id="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402336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914400"/>
                <a:gridCol w="914400"/>
                <a:gridCol w="914400"/>
              </a:tblGrid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WACC \ TGR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$656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$663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$671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$618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3B82F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$583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$589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$596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4846320" y="105156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Comparables</a:t>
            </a:r>
            <a:endParaRPr lang="en-US" sz="1400" dirty="0"/>
          </a:p>
        </p:txBody>
      </p:sp>
      <p:graphicFrame>
        <p:nvGraphicFramePr>
          <p:cNvPr id="10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463040"/>
          <a:ext cx="384048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960120"/>
                <a:gridCol w="914400"/>
                <a:gridCol w="96012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Implied EV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EV/Revenue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$429M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$22.32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EV/Gross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$423M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$22.65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EV/Backlog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$839M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$45.43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EV/R&amp;D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$370M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$19.35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Average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$515M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$27.44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hape 5"/>
          <p:cNvSpPr/>
          <p:nvPr/>
        </p:nvSpPr>
        <p:spPr>
          <a:xfrm>
            <a:off x="4846320" y="3017520"/>
            <a:ext cx="3840480" cy="16459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4983480" y="31089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Peer Group</a:t>
            </a:r>
            <a:endParaRPr lang="en-US" sz="1100" dirty="0"/>
          </a:p>
        </p:txBody>
      </p:sp>
      <p:sp>
        <p:nvSpPr>
          <p:cNvPr id="12" name="Text 7"/>
          <p:cNvSpPr/>
          <p:nvPr/>
        </p:nvSpPr>
        <p:spPr>
          <a:xfrm>
            <a:off x="4983480" y="3429000"/>
            <a:ext cx="35661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AerSale (ASLE)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Aftermarket &amp; MRO services</a:t>
            </a:r>
            <a:endParaRPr lang="en-US" sz="900" dirty="0"/>
          </a:p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Astronics (ATRO)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Avionics &amp; lighting systems</a:t>
            </a:r>
            <a:endParaRPr lang="en-US" sz="900" dirty="0"/>
          </a:p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Intuitive Machines (LUNR)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Space systems, similar revenue model</a:t>
            </a:r>
            <a:endParaRPr lang="en-US" sz="900" dirty="0"/>
          </a:p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Spire Global (SPIR)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Satellite analytics, gov't contracts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BOEING–ISSC MERGER MODEL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Overview</a:t>
            </a:r>
            <a:endParaRPr lang="en-US" sz="1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417320"/>
          <a:ext cx="384048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Detail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Acquirer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Boeing Co. (NYSE: BA)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Innovative Aerosystems (ISSC)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Deal 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Strategic tuck-in acquisition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Purchase Price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$510M (30% premium)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Consideration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67% Cash / 33% Stock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Synergies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$200M (5-year)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3337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Rationale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365760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In-house ISSC's retrofitting and avionics R&amp;D to support KC-46A, T-7A Red Hawk, and B-47 programs. Vertically integrate fuel optimization (ThrustSense) and cockpit systems (COCKPIT/IP). Drive down long-run manufacturing costs while strengthening fleet lifetimes.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4846320" y="1051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Accretion / Dilution Analysis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846320" y="1417320"/>
            <a:ext cx="1234440" cy="11887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846320" y="146304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2.9%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4892040" y="20116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Accretion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(2026E)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6172200" y="1417320"/>
            <a:ext cx="1234440" cy="11887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172200" y="146304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$200M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6217920" y="20116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Synergies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2030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7498080" y="1417320"/>
            <a:ext cx="1234440" cy="11887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498080" y="146304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$1.80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7543800" y="20116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Forma EPS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$1.75 Standalone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4846320" y="28803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Synergy Composition</a:t>
            </a:r>
            <a:endParaRPr lang="en-US" sz="120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3200400"/>
          <a:ext cx="384048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097280"/>
                <a:gridCol w="1097280"/>
              </a:tblGrid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Category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Amount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Overhead Elimination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$110M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Procurement Savings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R&amp;D Savings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Cross-Sell 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B82F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Shape 16"/>
          <p:cNvSpPr/>
          <p:nvPr/>
        </p:nvSpPr>
        <p:spPr>
          <a:xfrm>
            <a:off x="4846320" y="4572000"/>
            <a:ext cx="384048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1" name="Text 17"/>
          <p:cNvSpPr/>
          <p:nvPr/>
        </p:nvSpPr>
        <p:spPr>
          <a:xfrm>
            <a:off x="4846320" y="45720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BUY — Immediately accretive under all scenarios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SNOWFLAKE (SNOW) — EQUITY RESEARCH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680960" y="164592"/>
            <a:ext cx="914400" cy="4114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Text 3"/>
          <p:cNvSpPr/>
          <p:nvPr/>
        </p:nvSpPr>
        <p:spPr>
          <a:xfrm>
            <a:off x="7680960" y="164592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 Thesis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417320"/>
            <a:ext cx="38404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Competitive Pressure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 ($134B valuation) gaining AI/ML momentum. SNOW must sustain elevated R&amp;D (42%) and S&amp;M (43%) spend.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Structural Margin Ceiling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Cloud-agnostic model forces infrastructure payments to hyperscalers. Gross margin (67%) trails peer median (74%). SBC runs 32-40% of revenue.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Slowing Growth Engine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NRR declining: 178% → 158% → 131% → 127%. Customer optimization, mix dilution, and workload migration driving compression.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846320" y="1051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Summary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1417320"/>
            <a:ext cx="1828800" cy="10972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14630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846320" y="16916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$94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846320" y="21488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-57.5%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12280" y="1417320"/>
            <a:ext cx="1828800" cy="10972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12280" y="14630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Comps (Bear)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12280" y="16916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$155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812280" y="21488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-30.2%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2743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1645920"/>
              </a:tblGrid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DCF Metric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WACC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Terminal Growth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Value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$26.3B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 Value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$34.1B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Current Price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846320" y="4206240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 trades at 17.2x NTM revenue vs peer median 14.2x — 21% premium despite worst-in-class gross margin. Even at 10% WACC / 3% TGR, implied price of $152 still represents 32% downside.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DUCOMMUN (DCO) — LEVERAGED BUYOUT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315200" y="164592"/>
            <a:ext cx="1371600" cy="4114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0" y="164592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&amp; Capital Structure</a:t>
            </a:r>
            <a:endParaRPr lang="en-US" sz="1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417320"/>
          <a:ext cx="384048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Share Price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$125.19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Entry EV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$1,937M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 / LTM 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15.5x (Bear)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Senior Debt (4.5x)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$569M @ 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 Debt (1.8x)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$227M @ 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6.4x 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 Contribution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$1,435M (65%)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846320" y="105156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Cash Flow &amp; Debt Paydown (Optimistic)</a:t>
            </a:r>
            <a:endParaRPr lang="en-US" sz="1300" dirty="0"/>
          </a:p>
        </p:txBody>
      </p:sp>
      <p:graphicFrame>
        <p:nvGraphicFramePr>
          <p:cNvPr id="1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417320"/>
          <a:ext cx="393192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749808"/>
                <a:gridCol w="749808"/>
                <a:gridCol w="749808"/>
                <a:gridCol w="749808"/>
              </a:tblGrid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2026E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2027E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2028E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2029E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$147M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$168M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$189M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$220M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Levered FCF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$53M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$69M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$84M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$108M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Cash Sweep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$66M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$80M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$103M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Sr. Debt (Net)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$502M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$478M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$456M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$425M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0" descr=""/>
          <p:cNvGraphicFramePr/>
          <p:nvPr/>
        </p:nvGraphicFramePr>
        <p:xfrm>
          <a:off x="4846320" y="2834640"/>
          <a:ext cx="3931920" cy="20116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Text 6"/>
          <p:cNvSpPr/>
          <p:nvPr/>
        </p:nvSpPr>
        <p:spPr>
          <a:xfrm>
            <a:off x="640080" y="3840480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DCO is an A&amp;D structures manufacturer. Model explores a sponsor-backed take-private with 95% cash sweep and senior + sub debt layers.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45720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88720" y="4572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DYNAMIC COMPS ENGINE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640080" y="96012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comparable company analysis powered by multi-factor similarity scoring and macro-regime awareness</a:t>
            </a:r>
            <a:endParaRPr lang="en-US" sz="1100" dirty="0"/>
          </a:p>
        </p:txBody>
      </p:sp>
      <p:pic>
        <p:nvPicPr>
          <p:cNvPr id="5" name="Image 1" descr="/home/claude/dce-analysis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40080" y="1508760"/>
            <a:ext cx="4754880" cy="256032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640080" y="1508760"/>
            <a:ext cx="4754880" cy="256032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2A3A5C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5623560" y="1508760"/>
            <a:ext cx="54864" cy="5029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8" name="Text 4"/>
          <p:cNvSpPr/>
          <p:nvPr/>
        </p:nvSpPr>
        <p:spPr>
          <a:xfrm>
            <a:off x="5806440" y="150876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Multi-Factor Similarity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5806440" y="1709928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Scores peers across business model, financial profile, and market behavior dimensions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5623560" y="2148840"/>
            <a:ext cx="54864" cy="5029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1" name="Text 7"/>
          <p:cNvSpPr/>
          <p:nvPr/>
        </p:nvSpPr>
        <p:spPr>
          <a:xfrm>
            <a:off x="5806440" y="214884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Sector-Aware Valuation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5806440" y="2350008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Growth-adjusted models with weighted EV/Revenue, EV/Gross, P/E, and EV/EBITDA</a:t>
            </a:r>
            <a:endParaRPr lang="en-US" sz="850" dirty="0"/>
          </a:p>
        </p:txBody>
      </p:sp>
      <p:sp>
        <p:nvSpPr>
          <p:cNvPr id="13" name="Shape 9"/>
          <p:cNvSpPr/>
          <p:nvPr/>
        </p:nvSpPr>
        <p:spPr>
          <a:xfrm>
            <a:off x="5623560" y="2788920"/>
            <a:ext cx="54864" cy="5029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4" name="Text 10"/>
          <p:cNvSpPr/>
          <p:nvPr/>
        </p:nvSpPr>
        <p:spPr>
          <a:xfrm>
            <a:off x="5806440" y="278892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Watchlist Signals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5806440" y="2990088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portfolios for mispricings with buy/sell alerts based on fair value divergence</a:t>
            </a:r>
            <a:endParaRPr lang="en-US" sz="850" dirty="0"/>
          </a:p>
        </p:txBody>
      </p:sp>
      <p:sp>
        <p:nvSpPr>
          <p:cNvPr id="16" name="Shape 12"/>
          <p:cNvSpPr/>
          <p:nvPr/>
        </p:nvSpPr>
        <p:spPr>
          <a:xfrm>
            <a:off x="5623560" y="3429000"/>
            <a:ext cx="54864" cy="5029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7" name="Text 13"/>
          <p:cNvSpPr/>
          <p:nvPr/>
        </p:nvSpPr>
        <p:spPr>
          <a:xfrm>
            <a:off x="5806440" y="342900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VIX-Regime Detection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5806440" y="3630168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Adjusts analysis context based on current market regime (Normal, Elevated, Crisis)</a:t>
            </a:r>
            <a:endParaRPr lang="en-US" sz="850" dirty="0"/>
          </a:p>
        </p:txBody>
      </p:sp>
      <p:sp>
        <p:nvSpPr>
          <p:cNvPr id="19" name="Shape 15"/>
          <p:cNvSpPr/>
          <p:nvPr/>
        </p:nvSpPr>
        <p:spPr>
          <a:xfrm>
            <a:off x="640080" y="4297680"/>
            <a:ext cx="7863840" cy="594360"/>
          </a:xfrm>
          <a:prstGeom prst="rect">
            <a:avLst/>
          </a:prstGeom>
          <a:solidFill>
            <a:srgbClr val="162036"/>
          </a:solidFill>
          <a:ln w="6350">
            <a:solidFill>
              <a:srgbClr val="2A3A5C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822960" y="43159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STACK:  Python  •  Streamlit  •  Yahoo Finance API  •  FRED  •  Pandas  •  NumPy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822960" y="45720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 MVP Complete  •  v0.1.0  •  Open Source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4864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34440" y="548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I'M FOCUSED NEXT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1234440" y="10058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Perspectives at the intersection of capital markets, policy, and technology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640080" y="1600200"/>
            <a:ext cx="7863840" cy="914400"/>
          </a:xfrm>
          <a:prstGeom prst="rect">
            <a:avLst/>
          </a:prstGeom>
          <a:solidFill>
            <a:srgbClr val="162036"/>
          </a:solidFill>
          <a:ln w="6350">
            <a:solidFill>
              <a:srgbClr val="2A3A5C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640080" y="1600200"/>
            <a:ext cx="54864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4"/>
          <p:cNvSpPr/>
          <p:nvPr/>
        </p:nvSpPr>
        <p:spPr>
          <a:xfrm>
            <a:off x="960120" y="1691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Industrial Base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960120" y="198424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 contractors face pressure to innovate faster while managing cost overruns. Prime contractors will look to vertically integrate where it makes sense, while "neo-Primes" (i.e Anduril, Palantir) will be in demand for cutting-edge military solutions.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640080" y="2697480"/>
            <a:ext cx="7863840" cy="914400"/>
          </a:xfrm>
          <a:prstGeom prst="rect">
            <a:avLst/>
          </a:prstGeom>
          <a:solidFill>
            <a:srgbClr val="162036"/>
          </a:solidFill>
          <a:ln w="6350">
            <a:solidFill>
              <a:srgbClr val="2A3A5C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40080" y="2697480"/>
            <a:ext cx="54864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1" name="Text 8"/>
          <p:cNvSpPr/>
          <p:nvPr/>
        </p:nvSpPr>
        <p:spPr>
          <a:xfrm>
            <a:off x="960120" y="2788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Applications, Robotics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60120" y="308152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development barriers have come down to virtually 0. I am eager about being very hands-on with the latest capabilities. Specifically, I am currently exploring how real-time data APIs could be coupled with video and audio generation models.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40080" y="3794760"/>
            <a:ext cx="7863840" cy="914400"/>
          </a:xfrm>
          <a:prstGeom prst="rect">
            <a:avLst/>
          </a:prstGeom>
          <a:solidFill>
            <a:srgbClr val="162036"/>
          </a:solidFill>
          <a:ln w="6350">
            <a:solidFill>
              <a:srgbClr val="2A3A5C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40080" y="3794760"/>
            <a:ext cx="54864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5" name="Text 12"/>
          <p:cNvSpPr/>
          <p:nvPr/>
        </p:nvSpPr>
        <p:spPr>
          <a:xfrm>
            <a:off x="960120" y="3886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Unprecedented Competition in the Private Sector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60120" y="41788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has been tremendous growth in the private sector and contrary to the developmental barriers in tech, the IPO market is wildly competitive. I am interested in public acquisitions in the private sector. Particularly newfound industrials venture capital.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8288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36576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45720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4864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4008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8229600" y="0"/>
            <a:ext cx="4572" cy="51435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10972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640080" y="192024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spc="300" kern="0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ABHIRAM CHAGANTI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40080" y="2560320"/>
            <a:ext cx="274320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2743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am open to opportunities!</a:t>
            </a:r>
            <a:endParaRPr lang="en-US" sz="1300" dirty="0"/>
          </a:p>
        </p:txBody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200400"/>
            <a:ext cx="274320" cy="27432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051560" y="32004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chaganti.abhi@gmail.com  |  331-218-8108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640080" y="3703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Rutgers Business School  |  Finance, PPE Concentration  |  Class of 2027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20" name="Text 17"/>
          <p:cNvSpPr/>
          <p:nvPr/>
        </p:nvSpPr>
        <p:spPr>
          <a:xfrm>
            <a:off x="640080" y="470916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 •  ramchaganti.com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&amp; Strategy Portfolio</dc:title>
  <dc:subject>PptxGenJS Presentation</dc:subject>
  <dc:creator>Abhiram Chaganti</dc:creator>
  <cp:lastModifiedBy>Abhiram Chaganti</cp:lastModifiedBy>
  <cp:revision>1</cp:revision>
  <dcterms:created xsi:type="dcterms:W3CDTF">2026-02-22T17:24:10Z</dcterms:created>
  <dcterms:modified xsi:type="dcterms:W3CDTF">2026-02-22T17:24:10Z</dcterms:modified>
</cp:coreProperties>
</file>